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39"/>
  </p:notesMasterIdLst>
  <p:handoutMasterIdLst>
    <p:handoutMasterId r:id="rId40"/>
  </p:handoutMasterIdLst>
  <p:sldIdLst>
    <p:sldId id="258" r:id="rId5"/>
    <p:sldId id="259" r:id="rId6"/>
    <p:sldId id="260" r:id="rId7"/>
    <p:sldId id="270" r:id="rId8"/>
    <p:sldId id="263" r:id="rId9"/>
    <p:sldId id="262" r:id="rId10"/>
    <p:sldId id="273" r:id="rId11"/>
    <p:sldId id="278" r:id="rId12"/>
    <p:sldId id="280" r:id="rId13"/>
    <p:sldId id="274" r:id="rId14"/>
    <p:sldId id="275" r:id="rId15"/>
    <p:sldId id="276" r:id="rId16"/>
    <p:sldId id="277" r:id="rId17"/>
    <p:sldId id="279" r:id="rId18"/>
    <p:sldId id="281" r:id="rId19"/>
    <p:sldId id="282" r:id="rId20"/>
    <p:sldId id="283" r:id="rId21"/>
    <p:sldId id="284" r:id="rId22"/>
    <p:sldId id="288" r:id="rId23"/>
    <p:sldId id="289" r:id="rId24"/>
    <p:sldId id="264" r:id="rId25"/>
    <p:sldId id="265" r:id="rId26"/>
    <p:sldId id="266" r:id="rId27"/>
    <p:sldId id="285" r:id="rId28"/>
    <p:sldId id="286" r:id="rId29"/>
    <p:sldId id="287" r:id="rId30"/>
    <p:sldId id="290" r:id="rId31"/>
    <p:sldId id="291" r:id="rId32"/>
    <p:sldId id="267" r:id="rId33"/>
    <p:sldId id="268" r:id="rId34"/>
    <p:sldId id="292" r:id="rId35"/>
    <p:sldId id="293" r:id="rId36"/>
    <p:sldId id="294" r:id="rId37"/>
    <p:sldId id="269" r:id="rId38"/>
  </p:sldIdLst>
  <p:sldSz cx="12192000" cy="6858000"/>
  <p:notesSz cx="6858000" cy="9144000"/>
  <p:embeddedFontLst>
    <p:embeddedFont>
      <p:font typeface="Avenir Next LT Pro" panose="020B0504020202020204" pitchFamily="3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Speak Pro" panose="020B0504020101020102" pitchFamily="34" charset="0"/>
      <p:regular r:id="rId49"/>
      <p:bold r:id="rId50"/>
      <p:italic r:id="rId51"/>
      <p:boldItalic r:id="rId52"/>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81" d="100"/>
          <a:sy n="81" d="100"/>
        </p:scale>
        <p:origin x="54" y="1445"/>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19/04/2023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19/04/2023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19/04/2023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19/04/2023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19/04/2023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19/04/2023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19/04/2023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19/04/2023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19/04/2023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19/04/2023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19/04/2023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jp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jp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1.jp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hyperlink" Target="https://kylin.apache.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ibm.com/es-es/products/cognos-analytics" TargetMode="External"/><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hyperlink" Target="https://www.oracle.com/technetwork/database/options/olap/oracle-olap-11g-biee-twp-128229.pdf" TargetMode="External"/><Relationship Id="rId2" Type="http://schemas.openxmlformats.org/officeDocument/2006/relationships/image" Target="../media/image25.jpe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hyperlink" Target="https://www.oracle.com/business-analytics/business-intelligence/technologies/bi-enterprise-edition.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hitachivantara.com/en-us/products/dataops-software/data-integration-analytics/pentaho-community-edition.html" TargetMode="External"/><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hyperlink" Target="https://powerbi.microsoft.com/es-es/" TargetMode="External"/><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7.jpe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jp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8" Type="http://schemas.openxmlformats.org/officeDocument/2006/relationships/hyperlink" Target="https://thedataschools.com/que-es/olap/" TargetMode="External"/><Relationship Id="rId3" Type="http://schemas.openxmlformats.org/officeDocument/2006/relationships/hyperlink" Target="https://es.wikipedia.org/wiki/Cubo_OLAP" TargetMode="External"/><Relationship Id="rId7" Type="http://schemas.openxmlformats.org/officeDocument/2006/relationships/hyperlink" Target="https://www.microsoft.com/en-us/research/wp-content/uploads/2016/02/sigrecord.pdf" TargetMode="External"/><Relationship Id="rId12" Type="http://schemas.openxmlformats.org/officeDocument/2006/relationships/image" Target="../media/image51.png"/><Relationship Id="rId2" Type="http://schemas.openxmlformats.org/officeDocument/2006/relationships/image" Target="../media/image48.jpg"/><Relationship Id="rId1" Type="http://schemas.openxmlformats.org/officeDocument/2006/relationships/slideLayout" Target="../slideLayouts/slideLayout38.xml"/><Relationship Id="rId6" Type="http://schemas.openxmlformats.org/officeDocument/2006/relationships/hyperlink" Target="https://learn.microsoft.com/es-es/system-center/scsm/olap-cubes-overview?view=sc-sm-2022" TargetMode="External"/><Relationship Id="rId11" Type="http://schemas.openxmlformats.org/officeDocument/2006/relationships/image" Target="../media/image46.png"/><Relationship Id="rId5" Type="http://schemas.openxmlformats.org/officeDocument/2006/relationships/hyperlink" Target="https://blog.auriboxtraining.com/business-intelligence/los-cubos-olap/" TargetMode="External"/><Relationship Id="rId10" Type="http://schemas.openxmlformats.org/officeDocument/2006/relationships/image" Target="../media/image50.png"/><Relationship Id="rId4" Type="http://schemas.openxmlformats.org/officeDocument/2006/relationships/hyperlink" Target="https://en.wikipedia.org/wiki/MultiDimensional_eXpressions" TargetMode="Externa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www.softwaretestinghelp.com/best-olap-tools/" TargetMode="External"/><Relationship Id="rId7" Type="http://schemas.openxmlformats.org/officeDocument/2006/relationships/image" Target="../media/image53.jpg"/><Relationship Id="rId2" Type="http://schemas.openxmlformats.org/officeDocument/2006/relationships/hyperlink" Target="https://www.keboola.com/blog/olap-cubes" TargetMode="External"/><Relationship Id="rId1" Type="http://schemas.openxmlformats.org/officeDocument/2006/relationships/slideLayout" Target="../slideLayouts/slideLayout38.xml"/><Relationship Id="rId6" Type="http://schemas.openxmlformats.org/officeDocument/2006/relationships/image" Target="../media/image52.png"/><Relationship Id="rId5" Type="http://schemas.openxmlformats.org/officeDocument/2006/relationships/hyperlink" Target="https://www.excel-easy.com/examples/import-access-data.html" TargetMode="External"/><Relationship Id="rId4" Type="http://schemas.openxmlformats.org/officeDocument/2006/relationships/hyperlink" Target="https://www.butleranalytics.com/free-olap-tools/" TargetMode="External"/><Relationship Id="rId9" Type="http://schemas.openxmlformats.org/officeDocument/2006/relationships/image" Target="../media/image5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este caso se han contemplado los </a:t>
            </a:r>
            <a:r>
              <a:rPr lang="es-ES" sz="1800" kern="100" dirty="0">
                <a:latin typeface="Calibri" panose="020F0502020204030204" pitchFamily="34" charset="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Cada </a:t>
            </a:r>
            <a:r>
              <a:rPr lang="es-ES" sz="1800" kern="100" dirty="0">
                <a:latin typeface="Calibri" panose="020F0502020204030204" pitchFamily="34" charset="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Las hojas de cálculo organizan los datos en dos dimensiones</a:t>
            </a:r>
            <a:r>
              <a:rPr lang="es-ES" sz="1800" kern="100" dirty="0">
                <a:latin typeface="Calibri" panose="020F0502020204030204" pitchFamily="34" charset="0"/>
                <a:ea typeface="Calibri" panose="020F0502020204030204" pitchFamily="34" charset="0"/>
                <a:cs typeface="Times New Roman" panose="02020603050405020304" pitchFamily="18" charset="0"/>
              </a:rPr>
              <a:t>: filas por cada entrada de datos, y columnas por cada atributo perteneciente a la entrada.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admiten cuatro operaciones analíticas básicas:</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Slice</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(Rebanar) :</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observar los datos eligiendo tan solo un valor de una dimensión.</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latin typeface="Calibri" panose="020F0502020204030204" pitchFamily="34" charset="0"/>
                <a:ea typeface="Calibri" panose="020F0502020204030204" pitchFamily="34" charset="0"/>
                <a:cs typeface="Times New Roman" panose="02020603050405020304" pitchFamily="18" charset="0"/>
              </a:rPr>
              <a:t>Dice (Trocear) :</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Similar al funcionamiento de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Slice</a:t>
            </a:r>
            <a:r>
              <a:rPr lang="es-ES" sz="1800" kern="100" dirty="0">
                <a:latin typeface="Calibri" panose="020F0502020204030204" pitchFamily="34" charset="0"/>
                <a:ea typeface="Calibri" panose="020F0502020204030204" pitchFamily="34" charset="0"/>
                <a:cs typeface="Times New Roman" panose="02020603050405020304" pitchFamily="18" charset="0"/>
              </a:rPr>
              <a:t>. Permite elegir varios valores de la dimensión escogida, formando un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subcubo</a:t>
            </a:r>
            <a:r>
              <a:rPr lang="es-ES" sz="1800" kern="100" dirty="0">
                <a:latin typeface="Calibri" panose="020F0502020204030204" pitchFamily="34" charset="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Drill-</a:t>
            </a: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&amp; Roll-up (Perforar &amp; Enrollar):</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profundizar (Drill-</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b="1" u="sng" kern="100" dirty="0">
                <a:latin typeface="Calibri" panose="020F0502020204030204" pitchFamily="34" charset="0"/>
                <a:ea typeface="Calibri" panose="020F0502020204030204" pitchFamily="34" charset="0"/>
                <a:cs typeface="Times New Roman" panose="02020603050405020304" pitchFamily="18" charset="0"/>
              </a:rPr>
              <a:t> (Girar):</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Equivalente a la operación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kern="100" dirty="0">
                <a:latin typeface="Calibri" panose="020F0502020204030204" pitchFamily="34" charset="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kern="100" dirty="0" err="1">
                <a:latin typeface="Calibri" panose="020F0502020204030204" pitchFamily="34" charset="0"/>
                <a:cs typeface="Times New Roman" panose="02020603050405020304" pitchFamily="18" charset="0"/>
              </a:rPr>
              <a:t>slice</a:t>
            </a:r>
            <a:r>
              <a:rPr lang="es-ES" sz="1800" kern="100" dirty="0">
                <a:latin typeface="Calibri" panose="020F0502020204030204" pitchFamily="34" charset="0"/>
                <a:cs typeface="Times New Roman" panose="02020603050405020304" pitchFamily="18" charset="0"/>
              </a:rPr>
              <a:t> de la dimensión país.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los servicios </a:t>
            </a:r>
            <a:r>
              <a:rPr lang="es-ES" sz="1800" kern="100" dirty="0" err="1">
                <a:latin typeface="Calibri" panose="020F0502020204030204" pitchFamily="34" charset="0"/>
                <a:cs typeface="Times New Roman" panose="02020603050405020304" pitchFamily="18" charset="0"/>
              </a:rPr>
              <a:t>Wordpress</a:t>
            </a:r>
            <a:r>
              <a:rPr lang="es-ES" sz="1800" kern="100" dirty="0">
                <a:latin typeface="Calibri" panose="020F0502020204030204" pitchFamily="34" charset="0"/>
                <a:cs typeface="Times New Roman" panose="02020603050405020304" pitchFamily="18" charset="0"/>
              </a:rPr>
              <a:t> y desarrollo de Web Apps, deberíamos hacer una operación dice de la dimensión servicio.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kern="100" dirty="0" err="1">
                <a:latin typeface="Calibri" panose="020F0502020204030204" pitchFamily="34" charset="0"/>
                <a:cs typeface="Times New Roman" panose="02020603050405020304" pitchFamily="18" charset="0"/>
              </a:rPr>
              <a:t>down</a:t>
            </a:r>
            <a:r>
              <a:rPr lang="es-ES" sz="1800" kern="100" dirty="0">
                <a:latin typeface="Calibri" panose="020F0502020204030204" pitchFamily="34" charset="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kern="100" dirty="0" err="1">
                <a:latin typeface="Calibri" panose="020F0502020204030204" pitchFamily="34" charset="0"/>
                <a:cs typeface="Times New Roman" panose="02020603050405020304" pitchFamily="18" charset="0"/>
              </a:rPr>
              <a:t>pivot</a:t>
            </a:r>
            <a:r>
              <a:rPr lang="es-ES" sz="1800" kern="100" dirty="0">
                <a:latin typeface="Calibri" panose="020F0502020204030204" pitchFamily="34" charset="0"/>
                <a:cs typeface="Times New Roman" panose="02020603050405020304" pitchFamily="18" charset="0"/>
              </a:rPr>
              <a:t> sobre la dimensión país. Esto cambiaría la orientación del cubo y por tanto los datos mostrados.</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32834" y="2018341"/>
            <a:ext cx="10256488" cy="4169197"/>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Para la realización de consultas a cubos OLAP es utilizado el lenguaje MDX (</a:t>
            </a:r>
            <a:r>
              <a:rPr lang="es-ES" sz="1800" kern="100" dirty="0" err="1">
                <a:latin typeface="Calibri" panose="020F0502020204030204" pitchFamily="34" charset="0"/>
                <a:cs typeface="Times New Roman" panose="02020603050405020304" pitchFamily="18" charset="0"/>
              </a:rPr>
              <a:t>MultiDimensional</a:t>
            </a:r>
            <a:r>
              <a:rPr lang="es-ES" sz="1800" kern="100" dirty="0">
                <a:latin typeface="Calibri" panose="020F0502020204030204" pitchFamily="34" charset="0"/>
                <a:cs typeface="Times New Roman" panose="02020603050405020304" pitchFamily="18" charset="0"/>
              </a:rPr>
              <a:t> </a:t>
            </a:r>
            <a:r>
              <a:rPr lang="es-ES" sz="1800" kern="100" dirty="0" err="1">
                <a:latin typeface="Calibri" panose="020F0502020204030204" pitchFamily="34" charset="0"/>
                <a:cs typeface="Times New Roman" panose="02020603050405020304" pitchFamily="18" charset="0"/>
              </a:rPr>
              <a:t>eXpressions</a:t>
            </a:r>
            <a:r>
              <a:rPr lang="es-ES" sz="1800" kern="100" dirty="0">
                <a:latin typeface="Calibri" panose="020F0502020204030204" pitchFamily="34" charset="0"/>
                <a:cs typeface="Times New Roman" panose="02020603050405020304" pitchFamily="18" charset="0"/>
              </a:rPr>
              <a:t>). Este lenguaje cumple con la misma función que SQL en el caso de bases de datos convencionales.</a:t>
            </a:r>
          </a:p>
          <a:p>
            <a:pPr marL="285750" indent="-285750" algn="just">
              <a:buFont typeface="Arial" panose="020B0604020202020204" pitchFamily="34" charset="0"/>
              <a:buChar char="•"/>
            </a:pPr>
            <a:endParaRPr lang="es-ES" sz="1800" kern="100" dirty="0">
              <a:latin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MDX presenta una sintaxis especializada para interactuar con los datos almacenados en cubos OLAP. En el caso de querer obtener resultados similares a MDX con el lenguaje SQL, se necesitarían sentencias más complejas y confusas, de ahí la creación de un lenguaje especializado.</a:t>
            </a:r>
          </a:p>
          <a:p>
            <a:pPr algn="just"/>
            <a:endParaRPr lang="es-ES" sz="1800" kern="100" dirty="0">
              <a:latin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La mayoría de herramientas disponibles en el mercado abstraen al analista de utilizar este lenguaje, realizándose las consultas de manera automática. No obstante, en caso de querer realizar consultas que requieran una mayor profundidad a la proporcionada por la herramienta, será necesario el uso de MDX.</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201245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929641" y="2231960"/>
            <a:ext cx="5719658" cy="3254440"/>
          </a:xfrm>
        </p:spPr>
        <p:txBody>
          <a:bodyPr>
            <a:normAutofit/>
          </a:bodyPr>
          <a:lstStyle/>
          <a:p>
            <a:pPr marL="285750" indent="-285750" algn="just">
              <a:buFont typeface="Arial" panose="020B0604020202020204" pitchFamily="34" charset="0"/>
              <a:buChar char="•"/>
            </a:pPr>
            <a:r>
              <a:rPr lang="es-ES" sz="1800" dirty="0">
                <a:solidFill>
                  <a:schemeClr val="bg1"/>
                </a:solidFill>
                <a:latin typeface="Calibri" panose="020F0502020204030204" pitchFamily="34" charset="0"/>
                <a:cs typeface="Calibri" panose="020F0502020204030204" pitchFamily="34" charset="0"/>
              </a:rPr>
              <a:t>La palabra reservada SELECT establece como ejes “Store Sales” dentro de la dimensión </a:t>
            </a:r>
            <a:r>
              <a:rPr lang="es-ES" sz="1800" dirty="0" err="1">
                <a:solidFill>
                  <a:schemeClr val="bg1"/>
                </a:solidFill>
                <a:latin typeface="Calibri" panose="020F0502020204030204" pitchFamily="34" charset="0"/>
                <a:cs typeface="Calibri" panose="020F0502020204030204" pitchFamily="34" charset="0"/>
              </a:rPr>
              <a:t>Measures</a:t>
            </a:r>
            <a:r>
              <a:rPr lang="es-ES" sz="1800" dirty="0">
                <a:solidFill>
                  <a:schemeClr val="bg1"/>
                </a:solidFill>
                <a:latin typeface="Calibri" panose="020F0502020204030204" pitchFamily="34" charset="0"/>
                <a:cs typeface="Calibri" panose="020F0502020204030204" pitchFamily="34" charset="0"/>
              </a:rPr>
              <a:t> y los años 2002 y 2003 dentro de la dimensión Date.</a:t>
            </a:r>
          </a:p>
          <a:p>
            <a:pPr marL="285750" indent="-285750" algn="just">
              <a:buFont typeface="Arial" panose="020B0604020202020204" pitchFamily="34" charset="0"/>
              <a:buChar char="•"/>
            </a:pPr>
            <a:endParaRPr lang="es-ES" sz="18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sz="1800" dirty="0">
                <a:latin typeface="Calibri" panose="020F0502020204030204" pitchFamily="34" charset="0"/>
                <a:cs typeface="Calibri" panose="020F0502020204030204" pitchFamily="34" charset="0"/>
              </a:rPr>
              <a:t>La palabra reservada FROM indica que la fuente de los datos es el cubo “Sales”</a:t>
            </a:r>
          </a:p>
          <a:p>
            <a:pPr marL="285750" indent="-285750" algn="just">
              <a:buFont typeface="Arial" panose="020B0604020202020204" pitchFamily="34" charset="0"/>
              <a:buChar char="•"/>
            </a:pPr>
            <a:endParaRPr lang="es-ES" sz="18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sz="1800" dirty="0">
                <a:solidFill>
                  <a:schemeClr val="bg1"/>
                </a:solidFill>
                <a:latin typeface="Calibri" panose="020F0502020204030204" pitchFamily="34" charset="0"/>
                <a:cs typeface="Calibri" panose="020F0502020204030204" pitchFamily="34" charset="0"/>
              </a:rPr>
              <a:t>La palabra reservada W</a:t>
            </a:r>
            <a:r>
              <a:rPr lang="es-ES" sz="1800" dirty="0">
                <a:latin typeface="Calibri" panose="020F0502020204030204" pitchFamily="34" charset="0"/>
                <a:cs typeface="Calibri" panose="020F0502020204030204" pitchFamily="34" charset="0"/>
              </a:rPr>
              <a:t>HERE define el eje donde se realizará una operación </a:t>
            </a:r>
            <a:r>
              <a:rPr lang="es-ES" sz="1800" dirty="0" err="1">
                <a:latin typeface="Calibri" panose="020F0502020204030204" pitchFamily="34" charset="0"/>
                <a:cs typeface="Calibri" panose="020F0502020204030204" pitchFamily="34" charset="0"/>
              </a:rPr>
              <a:t>slice</a:t>
            </a:r>
            <a:r>
              <a:rPr lang="es-ES" sz="1800" dirty="0">
                <a:latin typeface="Calibri" panose="020F0502020204030204" pitchFamily="34" charset="0"/>
                <a:cs typeface="Calibri" panose="020F0502020204030204" pitchFamily="34" charset="0"/>
              </a:rPr>
              <a:t>, seleccionándose el miembro CA (California) de la dimensión Store.</a:t>
            </a:r>
            <a:endParaRPr lang="es-ES" sz="18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855400D-6B48-30F3-5CBB-00543A1CF390}"/>
              </a:ext>
            </a:extLst>
          </p:cNvPr>
          <p:cNvPicPr>
            <a:picLocks noChangeAspect="1"/>
          </p:cNvPicPr>
          <p:nvPr/>
        </p:nvPicPr>
        <p:blipFill>
          <a:blip r:embed="rId3"/>
          <a:stretch>
            <a:fillRect/>
          </a:stretch>
        </p:blipFill>
        <p:spPr>
          <a:xfrm>
            <a:off x="7011132" y="2610216"/>
            <a:ext cx="4879950" cy="1637567"/>
          </a:xfrm>
          <a:prstGeom prst="rect">
            <a:avLst/>
          </a:prstGeom>
        </p:spPr>
      </p:pic>
    </p:spTree>
    <p:extLst>
      <p:ext uri="{BB962C8B-B14F-4D97-AF65-F5344CB8AC3E}">
        <p14:creationId xmlns:p14="http://schemas.microsoft.com/office/powerpoint/2010/main" val="3349041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21</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22</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Apache </a:t>
            </a:r>
            <a:r>
              <a:rPr lang="es-ES" dirty="0" err="1"/>
              <a:t>Kylin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Apache </a:t>
            </a: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es una herramienta analítica de código abierto. Está especialmente diseñada para grandes almacenes de datos y Big Data, siendo su función principal la de proveer de capacidad OLAP al contexto del Big Data. </a:t>
            </a:r>
          </a:p>
          <a:p>
            <a:pPr marL="285750" indent="-285750" algn="just">
              <a:buFont typeface="Arial" panose="020B0604020202020204" pitchFamily="34" charset="0"/>
              <a:buChar char="•"/>
            </a:pP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consigue velocidades de consulta casi constantes sin importar el volumen de datos o cuanto crezca el mismo a lo largo del tiempo. Se reduce de esta forma, la latencia en las consultas de los minutos a milésimas de segundo.</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Apache </a:t>
            </a: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es utilizado por multitud de empresas de gran envergadura. Algunas de ellas son </a:t>
            </a:r>
            <a:r>
              <a:rPr lang="es-ES" sz="1800" kern="100" dirty="0" err="1">
                <a:latin typeface="Calibri" panose="020F0502020204030204" pitchFamily="34" charset="0"/>
                <a:cs typeface="Times New Roman" panose="02020603050405020304" pitchFamily="18" charset="0"/>
              </a:rPr>
              <a:t>Ebay</a:t>
            </a:r>
            <a:r>
              <a:rPr lang="es-ES" sz="1800" kern="100" dirty="0">
                <a:latin typeface="Calibri" panose="020F0502020204030204" pitchFamily="34" charset="0"/>
                <a:cs typeface="Times New Roman" panose="02020603050405020304" pitchFamily="18" charset="0"/>
              </a:rPr>
              <a:t>, Cisco, Samsung, Microsoft, etc.</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Logotipo&#10;&#10;Descripción generada automáticamente">
            <a:extLst>
              <a:ext uri="{FF2B5EF4-FFF2-40B4-BE49-F238E27FC236}">
                <a16:creationId xmlns:a16="http://schemas.microsoft.com/office/drawing/2014/main" id="{54678AF1-5069-756B-951E-DE0F0B849C29}"/>
              </a:ext>
            </a:extLst>
          </p:cNvPr>
          <p:cNvPicPr>
            <a:picLocks noChangeAspect="1"/>
          </p:cNvPicPr>
          <p:nvPr/>
        </p:nvPicPr>
        <p:blipFill>
          <a:blip r:embed="rId3"/>
          <a:stretch>
            <a:fillRect/>
          </a:stretch>
        </p:blipFill>
        <p:spPr>
          <a:xfrm>
            <a:off x="7672322" y="1879438"/>
            <a:ext cx="3115041" cy="2856224"/>
          </a:xfrm>
          <a:prstGeom prst="rect">
            <a:avLst/>
          </a:prstGeom>
        </p:spPr>
      </p:pic>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738664"/>
          </a:xfrm>
          <a:prstGeom prst="rect">
            <a:avLst/>
          </a:prstGeom>
          <a:noFill/>
        </p:spPr>
        <p:txBody>
          <a:bodyPr wrap="square" rtlCol="0">
            <a:spAutoFit/>
          </a:bodyPr>
          <a:lstStyle/>
          <a:p>
            <a:r>
              <a:rPr lang="es-ES" sz="2400" b="1" dirty="0">
                <a:hlinkClick r:id="rId4"/>
              </a:rPr>
              <a:t>https://kylin.apache.org/</a:t>
            </a:r>
            <a:endParaRPr lang="es-ES" sz="2400" b="1" dirty="0"/>
          </a:p>
          <a:p>
            <a:endParaRPr lang="es-ES" dirty="0"/>
          </a:p>
        </p:txBody>
      </p:sp>
    </p:spTree>
    <p:extLst>
      <p:ext uri="{BB962C8B-B14F-4D97-AF65-F5344CB8AC3E}">
        <p14:creationId xmlns:p14="http://schemas.microsoft.com/office/powerpoint/2010/main" val="2944873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IBM Cognos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IBM Cognos es un sistema de procesamiento analítico disponible en entorno web. Contiene un conjunto de herramientas que permiten realizar análisis, reportes y monitorización de métricas.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Cognos cuenta con una amplia gama de componentes que permiten personalizar la experiencia a gusto del analista. Esto provoca una mejora en el desempeño del mismo y la visualización de los datos.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En el caso de los cubos OLAP, Cognos incorpora el componente IBM Cognos </a:t>
            </a:r>
            <a:r>
              <a:rPr lang="es-ES" sz="1800" kern="100" dirty="0" err="1">
                <a:latin typeface="Calibri" panose="020F0502020204030204" pitchFamily="34" charset="0"/>
                <a:cs typeface="Times New Roman" panose="02020603050405020304" pitchFamily="18" charset="0"/>
              </a:rPr>
              <a:t>Analysis</a:t>
            </a:r>
            <a:r>
              <a:rPr lang="es-ES" sz="1800" kern="100" dirty="0">
                <a:latin typeface="Calibri" panose="020F0502020204030204" pitchFamily="34" charset="0"/>
                <a:cs typeface="Times New Roman" panose="02020603050405020304" pitchFamily="18" charset="0"/>
              </a:rPr>
              <a:t> Studio, que incluye todo lo necesario para manejar análisis multidimensionales.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923330"/>
          </a:xfrm>
          <a:prstGeom prst="rect">
            <a:avLst/>
          </a:prstGeom>
          <a:noFill/>
        </p:spPr>
        <p:txBody>
          <a:bodyPr wrap="square" rtlCol="0">
            <a:spAutoFit/>
          </a:bodyPr>
          <a:lstStyle/>
          <a:p>
            <a:pPr algn="ctr"/>
            <a:r>
              <a:rPr lang="es-ES" b="1" dirty="0">
                <a:hlinkClick r:id="rId3"/>
              </a:rPr>
              <a:t>https://www.ibm.com/es-es/products/cognos-analytics</a:t>
            </a:r>
            <a:endParaRPr lang="es-ES" b="1" dirty="0"/>
          </a:p>
          <a:p>
            <a:endParaRPr lang="es-ES" dirty="0"/>
          </a:p>
        </p:txBody>
      </p:sp>
      <p:pic>
        <p:nvPicPr>
          <p:cNvPr id="8" name="Imagen 7" descr="Logotipo, nombre de la empresa&#10;&#10;Descripción generada automáticamente">
            <a:extLst>
              <a:ext uri="{FF2B5EF4-FFF2-40B4-BE49-F238E27FC236}">
                <a16:creationId xmlns:a16="http://schemas.microsoft.com/office/drawing/2014/main" id="{F30539D9-B732-2C9D-B4A9-5FCB37F61E04}"/>
              </a:ext>
            </a:extLst>
          </p:cNvPr>
          <p:cNvPicPr>
            <a:picLocks noChangeAspect="1"/>
          </p:cNvPicPr>
          <p:nvPr/>
        </p:nvPicPr>
        <p:blipFill>
          <a:blip r:embed="rId4"/>
          <a:stretch>
            <a:fillRect/>
          </a:stretch>
        </p:blipFill>
        <p:spPr>
          <a:xfrm>
            <a:off x="8011566" y="2022231"/>
            <a:ext cx="2744509" cy="2744509"/>
          </a:xfrm>
          <a:prstGeom prst="rect">
            <a:avLst/>
          </a:prstGeom>
        </p:spPr>
      </p:pic>
    </p:spTree>
    <p:extLst>
      <p:ext uri="{BB962C8B-B14F-4D97-AF65-F5344CB8AC3E}">
        <p14:creationId xmlns:p14="http://schemas.microsoft.com/office/powerpoint/2010/main" val="2288655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Oracle Business </a:t>
            </a:r>
            <a:r>
              <a:rPr lang="es-ES" dirty="0" err="1"/>
              <a:t>Intelligence</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fontScale="92500" lnSpcReduction="10000"/>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Oracle BI es una plataforma que ofrece visión ágil sobre analíticas visuales, informes de datos interactivos, reportes operacionales, acceso nativo a fuentes Big Data, etc.</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Esta herramienta es totalmente compatible con análisis OLAP, mejorando el esquema tradicional haciendo que la comodidad de cara al analista sea absoluta.</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Tiene integración completa con Oracle </a:t>
            </a:r>
            <a:r>
              <a:rPr lang="es-ES" sz="1800" kern="100" dirty="0" err="1">
                <a:latin typeface="Calibri" panose="020F0502020204030204" pitchFamily="34" charset="0"/>
                <a:cs typeface="Times New Roman" panose="02020603050405020304" pitchFamily="18" charset="0"/>
              </a:rPr>
              <a:t>Database</a:t>
            </a:r>
            <a:r>
              <a:rPr lang="es-ES" sz="1800" kern="100" dirty="0">
                <a:latin typeface="Calibri" panose="020F0502020204030204" pitchFamily="34" charset="0"/>
                <a:cs typeface="Times New Roman" panose="02020603050405020304" pitchFamily="18" charset="0"/>
              </a:rPr>
              <a:t> 11g </a:t>
            </a:r>
            <a:r>
              <a:rPr lang="es-ES" sz="1800" kern="100" dirty="0">
                <a:latin typeface="Calibri" panose="020F0502020204030204" pitchFamily="34" charset="0"/>
                <a:cs typeface="Times New Roman" panose="02020603050405020304" pitchFamily="18" charset="0"/>
                <a:hlinkClick r:id="rId3"/>
              </a:rPr>
              <a:t>https://www.oracle.com/technetwork/database/options/olap/oracle-olap-11g-biee-twp-128229.pdf</a:t>
            </a:r>
            <a:r>
              <a:rPr lang="es-ES" sz="1800" kern="100" dirty="0">
                <a:latin typeface="Calibri" panose="020F0502020204030204" pitchFamily="34" charset="0"/>
                <a:cs typeface="Times New Roman" panose="02020603050405020304" pitchFamily="18" charset="0"/>
              </a:rPr>
              <a:t> aunque se puede utilizar con cualquier base de datos.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En el caso de utilizar Oracle BI junto a Oracle </a:t>
            </a:r>
            <a:r>
              <a:rPr lang="es-ES" sz="1800" kern="100" dirty="0" err="1">
                <a:latin typeface="Calibri" panose="020F0502020204030204" pitchFamily="34" charset="0"/>
                <a:cs typeface="Times New Roman" panose="02020603050405020304" pitchFamily="18" charset="0"/>
              </a:rPr>
              <a:t>Database</a:t>
            </a:r>
            <a:r>
              <a:rPr lang="es-ES" sz="1800" kern="100" dirty="0">
                <a:latin typeface="Calibri" panose="020F0502020204030204" pitchFamily="34" charset="0"/>
                <a:cs typeface="Times New Roman" panose="02020603050405020304" pitchFamily="18" charset="0"/>
              </a:rPr>
              <a:t>, se podrá operar con el cubo OLAP directamente en SQL. En la mayoría de sistemas, se ha de utilizar un lenguaje común llamado MDX (</a:t>
            </a:r>
            <a:r>
              <a:rPr lang="es-ES" sz="1800" kern="100" dirty="0" err="1">
                <a:latin typeface="Calibri" panose="020F0502020204030204" pitchFamily="34" charset="0"/>
                <a:cs typeface="Times New Roman" panose="02020603050405020304" pitchFamily="18" charset="0"/>
              </a:rPr>
              <a:t>MultiDimensional</a:t>
            </a:r>
            <a:r>
              <a:rPr lang="es-ES" sz="1800" kern="100" dirty="0">
                <a:latin typeface="Calibri" panose="020F0502020204030204" pitchFamily="34" charset="0"/>
                <a:cs typeface="Times New Roman" panose="02020603050405020304" pitchFamily="18" charset="0"/>
              </a:rPr>
              <a:t> </a:t>
            </a:r>
            <a:r>
              <a:rPr lang="es-ES" sz="1800" kern="100" dirty="0" err="1">
                <a:latin typeface="Calibri" panose="020F0502020204030204" pitchFamily="34" charset="0"/>
                <a:cs typeface="Times New Roman" panose="02020603050405020304" pitchFamily="18" charset="0"/>
              </a:rPr>
              <a:t>eXpressions</a:t>
            </a:r>
            <a:r>
              <a:rPr lang="es-ES" sz="1800" kern="100" dirty="0">
                <a:latin typeface="Calibri" panose="020F0502020204030204" pitchFamily="34" charset="0"/>
                <a:cs typeface="Times New Roman" panose="02020603050405020304" pitchFamily="18" charset="0"/>
              </a:rPr>
              <a:t>) que resulta más complejo.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153378" y="4864386"/>
            <a:ext cx="4507941" cy="1107996"/>
          </a:xfrm>
          <a:prstGeom prst="rect">
            <a:avLst/>
          </a:prstGeom>
          <a:noFill/>
        </p:spPr>
        <p:txBody>
          <a:bodyPr wrap="square" rtlCol="0">
            <a:spAutoFit/>
          </a:bodyPr>
          <a:lstStyle/>
          <a:p>
            <a:pPr algn="ctr"/>
            <a:r>
              <a:rPr lang="es-ES" sz="1600" b="1" dirty="0">
                <a:hlinkClick r:id="rId4"/>
              </a:rPr>
              <a:t>https://www.oracle.com/business-analytics/business-intelligence/technologies/bi-enterprise-edition.html</a:t>
            </a:r>
            <a:endParaRPr lang="es-ES" sz="1600" b="1" dirty="0"/>
          </a:p>
          <a:p>
            <a:endParaRPr lang="es-ES" b="1" dirty="0"/>
          </a:p>
        </p:txBody>
      </p:sp>
      <p:pic>
        <p:nvPicPr>
          <p:cNvPr id="7" name="Imagen 6" descr="Logotipo, nombre de la empresa&#10;&#10;Descripción generada automáticamente">
            <a:extLst>
              <a:ext uri="{FF2B5EF4-FFF2-40B4-BE49-F238E27FC236}">
                <a16:creationId xmlns:a16="http://schemas.microsoft.com/office/drawing/2014/main" id="{7954E930-417C-5B7B-3364-FCA4C5E6D5B9}"/>
              </a:ext>
            </a:extLst>
          </p:cNvPr>
          <p:cNvPicPr>
            <a:picLocks noChangeAspect="1"/>
          </p:cNvPicPr>
          <p:nvPr/>
        </p:nvPicPr>
        <p:blipFill>
          <a:blip r:embed="rId5"/>
          <a:stretch>
            <a:fillRect/>
          </a:stretch>
        </p:blipFill>
        <p:spPr>
          <a:xfrm>
            <a:off x="7913899" y="1843717"/>
            <a:ext cx="2986901" cy="2986901"/>
          </a:xfrm>
          <a:prstGeom prst="rect">
            <a:avLst/>
          </a:prstGeom>
        </p:spPr>
      </p:pic>
    </p:spTree>
    <p:extLst>
      <p:ext uri="{BB962C8B-B14F-4D97-AF65-F5344CB8AC3E}">
        <p14:creationId xmlns:p14="http://schemas.microsoft.com/office/powerpoint/2010/main" val="2208691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Pentaho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Pentaho es una herramienta comercial que cuenta con una edición </a:t>
            </a:r>
            <a:r>
              <a:rPr lang="es-ES" sz="1800" kern="100" dirty="0" err="1">
                <a:latin typeface="Calibri" panose="020F0502020204030204" pitchFamily="34" charset="0"/>
                <a:cs typeface="Times New Roman" panose="02020603050405020304" pitchFamily="18" charset="0"/>
              </a:rPr>
              <a:t>community</a:t>
            </a:r>
            <a:r>
              <a:rPr lang="es-ES" sz="1800" kern="100" dirty="0">
                <a:latin typeface="Calibri" panose="020F0502020204030204" pitchFamily="34" charset="0"/>
                <a:cs typeface="Times New Roman" panose="02020603050405020304" pitchFamily="18" charset="0"/>
              </a:rPr>
              <a:t> de código abierto. Cuenta con características esenciales para Business </a:t>
            </a:r>
            <a:r>
              <a:rPr lang="es-ES" sz="1800" kern="100" dirty="0" err="1">
                <a:latin typeface="Calibri" panose="020F0502020204030204" pitchFamily="34" charset="0"/>
                <a:cs typeface="Times New Roman" panose="02020603050405020304" pitchFamily="18" charset="0"/>
              </a:rPr>
              <a:t>Intelligence</a:t>
            </a:r>
            <a:r>
              <a:rPr lang="es-ES" sz="1800" kern="100" dirty="0">
                <a:latin typeface="Calibri" panose="020F0502020204030204" pitchFamily="34" charset="0"/>
                <a:cs typeface="Times New Roman" panose="02020603050405020304" pitchFamily="18" charset="0"/>
              </a:rPr>
              <a:t> como servicios OLAP, Integración de datos, minería de datos, visualizaciones gráficas, etc.</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Pertenece a la compañía Hitachi </a:t>
            </a:r>
            <a:r>
              <a:rPr lang="es-ES" sz="1800" kern="100" dirty="0" err="1">
                <a:latin typeface="Calibri" panose="020F0502020204030204" pitchFamily="34" charset="0"/>
                <a:cs typeface="Times New Roman" panose="02020603050405020304" pitchFamily="18" charset="0"/>
              </a:rPr>
              <a:t>Vantara</a:t>
            </a:r>
            <a:r>
              <a:rPr lang="es-ES" sz="1800" kern="100" dirty="0">
                <a:latin typeface="Calibri" panose="020F0502020204030204" pitchFamily="34" charset="0"/>
                <a:cs typeface="Times New Roman" panose="02020603050405020304" pitchFamily="18" charset="0"/>
              </a:rPr>
              <a:t> que cuenta con gran experiencia en el sector de datos y BI. Por lo que su herramienta es totalmente fiable y precisa, siendo utilizada por multitud de empresas.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Pentaho es una de las herramientas mejor valoradas del mercado, tanto por empresas como por usuarios individuales.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27</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3362" y="4757224"/>
            <a:ext cx="4010296" cy="1477328"/>
          </a:xfrm>
          <a:prstGeom prst="rect">
            <a:avLst/>
          </a:prstGeom>
          <a:noFill/>
        </p:spPr>
        <p:txBody>
          <a:bodyPr wrap="square" rtlCol="0">
            <a:spAutoFit/>
          </a:bodyPr>
          <a:lstStyle/>
          <a:p>
            <a:pPr algn="ctr"/>
            <a:r>
              <a:rPr lang="es-ES" b="1" dirty="0">
                <a:hlinkClick r:id="rId3"/>
              </a:rPr>
              <a:t>https://www.hitachivantara.com/en-us/products/dataops-software/data-integration-analytics/pentaho-community-edition.html</a:t>
            </a:r>
            <a:endParaRPr lang="es-ES" b="1" dirty="0"/>
          </a:p>
          <a:p>
            <a:pPr algn="ctr"/>
            <a:endParaRPr lang="es-ES" dirty="0"/>
          </a:p>
        </p:txBody>
      </p:sp>
      <p:pic>
        <p:nvPicPr>
          <p:cNvPr id="7" name="Imagen 6" descr="Icono&#10;&#10;Descripción generada automáticamente">
            <a:extLst>
              <a:ext uri="{FF2B5EF4-FFF2-40B4-BE49-F238E27FC236}">
                <a16:creationId xmlns:a16="http://schemas.microsoft.com/office/drawing/2014/main" id="{D6EFBE32-1796-9770-66A5-414EF35EC3D3}"/>
              </a:ext>
            </a:extLst>
          </p:cNvPr>
          <p:cNvPicPr>
            <a:picLocks noChangeAspect="1"/>
          </p:cNvPicPr>
          <p:nvPr/>
        </p:nvPicPr>
        <p:blipFill>
          <a:blip r:embed="rId4"/>
          <a:stretch>
            <a:fillRect/>
          </a:stretch>
        </p:blipFill>
        <p:spPr>
          <a:xfrm>
            <a:off x="8055596" y="2100775"/>
            <a:ext cx="2656449" cy="2656449"/>
          </a:xfrm>
          <a:prstGeom prst="rect">
            <a:avLst/>
          </a:prstGeom>
        </p:spPr>
      </p:pic>
    </p:spTree>
    <p:extLst>
      <p:ext uri="{BB962C8B-B14F-4D97-AF65-F5344CB8AC3E}">
        <p14:creationId xmlns:p14="http://schemas.microsoft.com/office/powerpoint/2010/main" val="4280808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Microsoft </a:t>
            </a:r>
            <a:r>
              <a:rPr lang="es-ES" dirty="0" err="1"/>
              <a:t>Power</a:t>
            </a:r>
            <a:r>
              <a:rPr lang="es-ES" dirty="0"/>
              <a:t> BI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err="1">
                <a:latin typeface="Calibri" panose="020F0502020204030204" pitchFamily="34" charset="0"/>
                <a:cs typeface="Times New Roman" panose="02020603050405020304" pitchFamily="18" charset="0"/>
              </a:rPr>
              <a:t>Power</a:t>
            </a:r>
            <a:r>
              <a:rPr lang="es-ES" sz="1800" kern="100" dirty="0">
                <a:latin typeface="Calibri" panose="020F0502020204030204" pitchFamily="34" charset="0"/>
                <a:cs typeface="Times New Roman" panose="02020603050405020304" pitchFamily="18" charset="0"/>
              </a:rPr>
              <a:t> BI es una herramienta de Business </a:t>
            </a:r>
            <a:r>
              <a:rPr lang="es-ES" sz="1800" kern="100" dirty="0" err="1">
                <a:latin typeface="Calibri" panose="020F0502020204030204" pitchFamily="34" charset="0"/>
                <a:cs typeface="Times New Roman" panose="02020603050405020304" pitchFamily="18" charset="0"/>
              </a:rPr>
              <a:t>Intelligence</a:t>
            </a:r>
            <a:r>
              <a:rPr lang="es-ES" sz="1800" kern="100" dirty="0">
                <a:latin typeface="Calibri" panose="020F0502020204030204" pitchFamily="34" charset="0"/>
                <a:cs typeface="Times New Roman" panose="02020603050405020304" pitchFamily="18" charset="0"/>
              </a:rPr>
              <a:t> desarrollada por el gigante empresarial Microsoft, capaz de modelar y visualizar datos con facilidad gracias a informes memorables personalizados con KPI (Indicador de calidad/rendimiento) y marca.</a:t>
            </a:r>
          </a:p>
          <a:p>
            <a:pPr marL="285750" indent="-285750" algn="just">
              <a:buFont typeface="Arial" panose="020B0604020202020204" pitchFamily="34" charset="0"/>
              <a:buChar char="•"/>
            </a:pPr>
            <a:endParaRPr lang="es-ES" sz="1800" kern="100" dirty="0">
              <a:latin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También incluye tecnología de inteligencia artificial con la posibilidad de responder preguntas sobre el modelo de datos que se esté tratando.</a:t>
            </a:r>
          </a:p>
          <a:p>
            <a:pPr marL="285750" indent="-285750" algn="just">
              <a:buFont typeface="Arial" panose="020B0604020202020204" pitchFamily="34" charset="0"/>
              <a:buChar char="•"/>
            </a:pPr>
            <a:endParaRPr lang="es-ES" sz="1800" kern="100" dirty="0">
              <a:latin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err="1">
                <a:latin typeface="Calibri" panose="020F0502020204030204" pitchFamily="34" charset="0"/>
                <a:cs typeface="Times New Roman" panose="02020603050405020304" pitchFamily="18" charset="0"/>
              </a:rPr>
              <a:t>Power</a:t>
            </a:r>
            <a:r>
              <a:rPr lang="es-ES" sz="1800" kern="100" dirty="0">
                <a:latin typeface="Calibri" panose="020F0502020204030204" pitchFamily="34" charset="0"/>
                <a:cs typeface="Times New Roman" panose="02020603050405020304" pitchFamily="18" charset="0"/>
              </a:rPr>
              <a:t> BI cuenta con integración completa con aplicaciones como Microsoft </a:t>
            </a:r>
            <a:r>
              <a:rPr lang="es-ES" sz="1800" kern="100" dirty="0" err="1">
                <a:latin typeface="Calibri" panose="020F0502020204030204" pitchFamily="34" charset="0"/>
                <a:cs typeface="Times New Roman" panose="02020603050405020304" pitchFamily="18" charset="0"/>
              </a:rPr>
              <a:t>Teams</a:t>
            </a:r>
            <a:r>
              <a:rPr lang="es-ES" sz="1800" kern="100" dirty="0">
                <a:latin typeface="Calibri" panose="020F0502020204030204" pitchFamily="34" charset="0"/>
                <a:cs typeface="Times New Roman" panose="02020603050405020304" pitchFamily="18" charset="0"/>
              </a:rPr>
              <a:t> y Excel, dentro de la suite Office.</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28</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5804" y="5073518"/>
            <a:ext cx="4010296" cy="646331"/>
          </a:xfrm>
          <a:prstGeom prst="rect">
            <a:avLst/>
          </a:prstGeom>
          <a:noFill/>
        </p:spPr>
        <p:txBody>
          <a:bodyPr wrap="square" rtlCol="0">
            <a:spAutoFit/>
          </a:bodyPr>
          <a:lstStyle/>
          <a:p>
            <a:pPr algn="ctr"/>
            <a:r>
              <a:rPr lang="es-ES" b="1" dirty="0">
                <a:hlinkClick r:id="rId3"/>
              </a:rPr>
              <a:t>https://powerbi.microsoft.com/es-es/</a:t>
            </a:r>
            <a:endParaRPr lang="es-ES" b="1" dirty="0"/>
          </a:p>
          <a:p>
            <a:pPr algn="ctr"/>
            <a:endParaRPr lang="es-ES" dirty="0"/>
          </a:p>
        </p:txBody>
      </p:sp>
      <p:pic>
        <p:nvPicPr>
          <p:cNvPr id="8" name="Imagen 7" descr="Forma, Cuadrado&#10;&#10;Descripción generada automáticamente">
            <a:extLst>
              <a:ext uri="{FF2B5EF4-FFF2-40B4-BE49-F238E27FC236}">
                <a16:creationId xmlns:a16="http://schemas.microsoft.com/office/drawing/2014/main" id="{5EF75BD9-A0D8-359C-1601-E2E4761EAD9A}"/>
              </a:ext>
            </a:extLst>
          </p:cNvPr>
          <p:cNvPicPr>
            <a:picLocks noChangeAspect="1"/>
          </p:cNvPicPr>
          <p:nvPr/>
        </p:nvPicPr>
        <p:blipFill>
          <a:blip r:embed="rId4"/>
          <a:stretch>
            <a:fillRect/>
          </a:stretch>
        </p:blipFill>
        <p:spPr>
          <a:xfrm>
            <a:off x="8067505" y="2252171"/>
            <a:ext cx="2646894" cy="2646894"/>
          </a:xfrm>
          <a:prstGeom prst="rect">
            <a:avLst/>
          </a:prstGeom>
        </p:spPr>
      </p:pic>
    </p:spTree>
    <p:extLst>
      <p:ext uri="{BB962C8B-B14F-4D97-AF65-F5344CB8AC3E}">
        <p14:creationId xmlns:p14="http://schemas.microsoft.com/office/powerpoint/2010/main" val="3463464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l="-4000" r="-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D4745-72AF-D5A1-A591-DF68A584AE54}"/>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A0A4DE15-0935-4CE1-D19B-FD2C47D42232}"/>
              </a:ext>
            </a:extLst>
          </p:cNvPr>
          <p:cNvSpPr>
            <a:spLocks noGrp="1"/>
          </p:cNvSpPr>
          <p:nvPr>
            <p:ph type="body" sz="half" idx="2"/>
          </p:nvPr>
        </p:nvSpPr>
        <p:spPr/>
        <p:txBody>
          <a:bodyPr/>
          <a:lstStyle/>
          <a:p>
            <a:r>
              <a:rPr lang="es-ES" dirty="0"/>
              <a:t>Cubo OLAP</a:t>
            </a:r>
          </a:p>
        </p:txBody>
      </p:sp>
      <p:sp>
        <p:nvSpPr>
          <p:cNvPr id="4" name="Marcador de pie de página 3">
            <a:extLst>
              <a:ext uri="{FF2B5EF4-FFF2-40B4-BE49-F238E27FC236}">
                <a16:creationId xmlns:a16="http://schemas.microsoft.com/office/drawing/2014/main" id="{272CA418-4A36-491B-3B7D-ADC14511019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654D38A-09ED-73A2-67EC-BA2465853918}"/>
              </a:ext>
            </a:extLst>
          </p:cNvPr>
          <p:cNvSpPr>
            <a:spLocks noGrp="1"/>
          </p:cNvSpPr>
          <p:nvPr>
            <p:ph type="sldNum" sz="quarter" idx="12"/>
          </p:nvPr>
        </p:nvSpPr>
        <p:spPr/>
        <p:txBody>
          <a:bodyPr/>
          <a:lstStyle/>
          <a:p>
            <a:pPr rtl="0"/>
            <a:fld id="{95CBEC59-7FF9-4688-98DF-89832A0C9025}" type="slidenum">
              <a:rPr lang="es-ES" noProof="0" smtClean="0"/>
              <a:t>31</a:t>
            </a:fld>
            <a:endParaRPr lang="es-ES" noProof="0"/>
          </a:p>
        </p:txBody>
      </p:sp>
      <p:sp>
        <p:nvSpPr>
          <p:cNvPr id="6" name="Marcador de texto 5">
            <a:extLst>
              <a:ext uri="{FF2B5EF4-FFF2-40B4-BE49-F238E27FC236}">
                <a16:creationId xmlns:a16="http://schemas.microsoft.com/office/drawing/2014/main" id="{84C141E1-13AB-3294-449F-EB8FF223768B}"/>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065B5ECA-1592-5E5E-2E66-267CB982F6DF}"/>
              </a:ext>
            </a:extLst>
          </p:cNvPr>
          <p:cNvSpPr>
            <a:spLocks noGrp="1"/>
          </p:cNvSpPr>
          <p:nvPr>
            <p:ph type="body" sz="half" idx="16"/>
          </p:nvPr>
        </p:nvSpPr>
        <p:spPr/>
        <p:txBody>
          <a:bodyPr/>
          <a:lstStyle/>
          <a:p>
            <a:r>
              <a:rPr lang="es-ES" dirty="0"/>
              <a:t>Lenguaje MDX</a:t>
            </a:r>
          </a:p>
        </p:txBody>
      </p:sp>
      <p:sp>
        <p:nvSpPr>
          <p:cNvPr id="8" name="Marcador de texto 7">
            <a:extLst>
              <a:ext uri="{FF2B5EF4-FFF2-40B4-BE49-F238E27FC236}">
                <a16:creationId xmlns:a16="http://schemas.microsoft.com/office/drawing/2014/main" id="{2993B424-0C08-8A0F-6936-BA4EE35E9599}"/>
              </a:ext>
            </a:extLst>
          </p:cNvPr>
          <p:cNvSpPr>
            <a:spLocks noGrp="1"/>
          </p:cNvSpPr>
          <p:nvPr>
            <p:ph type="body" sz="half" idx="17"/>
          </p:nvPr>
        </p:nvSpPr>
        <p:spPr/>
        <p:txBody>
          <a:bodyPr/>
          <a:lstStyle/>
          <a:p>
            <a:r>
              <a:rPr lang="es-ES" dirty="0"/>
              <a:t>Cubo OLAP</a:t>
            </a:r>
          </a:p>
        </p:txBody>
      </p:sp>
      <p:sp>
        <p:nvSpPr>
          <p:cNvPr id="9" name="Marcador de texto 8">
            <a:extLst>
              <a:ext uri="{FF2B5EF4-FFF2-40B4-BE49-F238E27FC236}">
                <a16:creationId xmlns:a16="http://schemas.microsoft.com/office/drawing/2014/main" id="{8D4E54D8-A534-4B84-0678-B71A2E5A4615}"/>
              </a:ext>
            </a:extLst>
          </p:cNvPr>
          <p:cNvSpPr>
            <a:spLocks noGrp="1"/>
          </p:cNvSpPr>
          <p:nvPr>
            <p:ph type="body" sz="half" idx="18"/>
          </p:nvPr>
        </p:nvSpPr>
        <p:spPr/>
        <p:txBody>
          <a:bodyPr/>
          <a:lstStyle/>
          <a:p>
            <a:r>
              <a:rPr lang="es-ES" dirty="0"/>
              <a:t>Cubo OLAP</a:t>
            </a:r>
          </a:p>
        </p:txBody>
      </p:sp>
      <p:sp>
        <p:nvSpPr>
          <p:cNvPr id="10" name="Marcador de texto 9">
            <a:extLst>
              <a:ext uri="{FF2B5EF4-FFF2-40B4-BE49-F238E27FC236}">
                <a16:creationId xmlns:a16="http://schemas.microsoft.com/office/drawing/2014/main" id="{9589FA8C-C745-88FE-F871-75E5E5D2A8C7}"/>
              </a:ext>
            </a:extLst>
          </p:cNvPr>
          <p:cNvSpPr>
            <a:spLocks noGrp="1"/>
          </p:cNvSpPr>
          <p:nvPr>
            <p:ph type="body" sz="half" idx="19"/>
          </p:nvPr>
        </p:nvSpPr>
        <p:spPr/>
        <p:txBody>
          <a:bodyPr>
            <a:normAutofit fontScale="92500"/>
          </a:bodyPr>
          <a:lstStyle/>
          <a:p>
            <a:r>
              <a:rPr lang="es-ES" dirty="0"/>
              <a:t>Data </a:t>
            </a:r>
            <a:r>
              <a:rPr lang="es-ES" dirty="0" err="1"/>
              <a:t>Warehouse</a:t>
            </a:r>
            <a:r>
              <a:rPr lang="es-ES" dirty="0"/>
              <a:t> y OLAP</a:t>
            </a:r>
          </a:p>
        </p:txBody>
      </p:sp>
      <p:sp>
        <p:nvSpPr>
          <p:cNvPr id="11" name="Marcador de texto 10">
            <a:extLst>
              <a:ext uri="{FF2B5EF4-FFF2-40B4-BE49-F238E27FC236}">
                <a16:creationId xmlns:a16="http://schemas.microsoft.com/office/drawing/2014/main" id="{06347706-C15D-9C0E-A80B-E0DF4A4E9741}"/>
              </a:ext>
            </a:extLst>
          </p:cNvPr>
          <p:cNvSpPr>
            <a:spLocks noGrp="1"/>
          </p:cNvSpPr>
          <p:nvPr>
            <p:ph type="body" sz="half" idx="20"/>
          </p:nvPr>
        </p:nvSpPr>
        <p:spPr/>
        <p:txBody>
          <a:bodyPr/>
          <a:lstStyle/>
          <a:p>
            <a:r>
              <a:rPr lang="es-ES" dirty="0"/>
              <a:t>Cubo OLAP</a:t>
            </a:r>
          </a:p>
        </p:txBody>
      </p:sp>
      <p:sp>
        <p:nvSpPr>
          <p:cNvPr id="12" name="Marcador de texto 11">
            <a:extLst>
              <a:ext uri="{FF2B5EF4-FFF2-40B4-BE49-F238E27FC236}">
                <a16:creationId xmlns:a16="http://schemas.microsoft.com/office/drawing/2014/main" id="{88DAAFF5-8A53-589C-E998-ED895D92DC61}"/>
              </a:ext>
            </a:extLst>
          </p:cNvPr>
          <p:cNvSpPr>
            <a:spLocks noGrp="1"/>
          </p:cNvSpPr>
          <p:nvPr>
            <p:ph type="body" sz="half" idx="21"/>
          </p:nvPr>
        </p:nvSpPr>
        <p:spPr>
          <a:xfrm>
            <a:off x="928799" y="2876273"/>
            <a:ext cx="3256675" cy="499493"/>
          </a:xfrm>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https://es.wikipedia.org/wiki/Cubo_OLAP</a:t>
            </a:r>
            <a:endParaRPr lang="es-ES" b="1" dirty="0">
              <a:solidFill>
                <a:schemeClr val="tx1"/>
              </a:solidFill>
            </a:endParaRPr>
          </a:p>
          <a:p>
            <a:endParaRPr lang="es-ES" b="1" dirty="0">
              <a:solidFill>
                <a:schemeClr val="tx1"/>
              </a:solidFill>
            </a:endParaRPr>
          </a:p>
        </p:txBody>
      </p:sp>
      <p:sp>
        <p:nvSpPr>
          <p:cNvPr id="13" name="Marcador de texto 12">
            <a:extLst>
              <a:ext uri="{FF2B5EF4-FFF2-40B4-BE49-F238E27FC236}">
                <a16:creationId xmlns:a16="http://schemas.microsoft.com/office/drawing/2014/main" id="{0D05AD15-D355-D55B-9879-BA036EBCE359}"/>
              </a:ext>
            </a:extLst>
          </p:cNvPr>
          <p:cNvSpPr>
            <a:spLocks noGrp="1"/>
          </p:cNvSpPr>
          <p:nvPr>
            <p:ph type="body" sz="half" idx="22"/>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https://en.wikipedia.org/wiki/MultiDimensional_eXpressions</a:t>
            </a:r>
            <a:endParaRPr lang="es-ES" b="1" dirty="0">
              <a:solidFill>
                <a:schemeClr val="tx1"/>
              </a:solidFill>
            </a:endParaRPr>
          </a:p>
          <a:p>
            <a:endParaRPr lang="es-ES" b="1" dirty="0">
              <a:solidFill>
                <a:schemeClr val="tx1"/>
              </a:solidFill>
            </a:endParaRPr>
          </a:p>
        </p:txBody>
      </p:sp>
      <p:sp>
        <p:nvSpPr>
          <p:cNvPr id="14" name="Marcador de texto 13">
            <a:extLst>
              <a:ext uri="{FF2B5EF4-FFF2-40B4-BE49-F238E27FC236}">
                <a16:creationId xmlns:a16="http://schemas.microsoft.com/office/drawing/2014/main" id="{38D3C151-448A-6F40-4655-571719E02765}"/>
              </a:ext>
            </a:extLst>
          </p:cNvPr>
          <p:cNvSpPr>
            <a:spLocks noGrp="1"/>
          </p:cNvSpPr>
          <p:nvPr>
            <p:ph type="body" sz="half" idx="23"/>
          </p:nvPr>
        </p:nvSpPr>
        <p:spPr/>
        <p:txBody>
          <a:bodyPr>
            <a:normAutofit lnSpcReduction="1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https://blog.auriboxtraining.com/business-intelligence/los-cubos-olap/</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D1638993-7A3F-771C-2B4F-5981E716AA65}"/>
              </a:ext>
            </a:extLst>
          </p:cNvPr>
          <p:cNvSpPr>
            <a:spLocks noGrp="1"/>
          </p:cNvSpPr>
          <p:nvPr>
            <p:ph type="body" sz="half" idx="24"/>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https://learn.microsoft.com/es-es/system-center/scsm/olap-cubes-overview?view=sc-sm-2022</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CEDBCBA9-3CF1-60F5-3DAD-148F76037A83}"/>
              </a:ext>
            </a:extLst>
          </p:cNvPr>
          <p:cNvSpPr>
            <a:spLocks noGrp="1"/>
          </p:cNvSpPr>
          <p:nvPr>
            <p:ph type="body" sz="half" idx="25"/>
          </p:nvPr>
        </p:nvSpPr>
        <p:spPr/>
        <p:txBody>
          <a:bodyPr>
            <a:normAutofit fontScale="77500" lnSpcReduction="2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https://www.microsoft.com/en-us/research/wp-content/uploads/2016/02/sigrecord.pdf</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EB9D18C9-9FFD-5ADD-D636-272EF3420430}"/>
              </a:ext>
            </a:extLst>
          </p:cNvPr>
          <p:cNvSpPr>
            <a:spLocks noGrp="1"/>
          </p:cNvSpPr>
          <p:nvPr>
            <p:ph type="body" sz="half" idx="26"/>
          </p:nvPr>
        </p:nvSpPr>
        <p:spPr/>
        <p:txBody>
          <a:bodyPr>
            <a:normAutofit lnSpcReduction="10000"/>
          </a:bodyPr>
          <a:lstStyle/>
          <a:p>
            <a:r>
              <a:rPr lang="es-ES" b="1" dirty="0">
                <a:solidFill>
                  <a:schemeClr val="tx1"/>
                </a:solidFill>
                <a:hlinkClick r:id="rId8">
                  <a:extLst>
                    <a:ext uri="{A12FA001-AC4F-418D-AE19-62706E023703}">
                      <ahyp:hlinkClr xmlns:ahyp="http://schemas.microsoft.com/office/drawing/2018/hyperlinkcolor" val="tx"/>
                    </a:ext>
                  </a:extLst>
                </a:hlinkClick>
              </a:rPr>
              <a:t>https://thedataschools.com/que-es/olap/</a:t>
            </a:r>
            <a:endParaRPr lang="es-ES" b="1" dirty="0">
              <a:solidFill>
                <a:schemeClr val="tx1"/>
              </a:solidFill>
            </a:endParaRPr>
          </a:p>
          <a:p>
            <a:endParaRPr lang="es-ES" dirty="0"/>
          </a:p>
        </p:txBody>
      </p:sp>
      <p:pic>
        <p:nvPicPr>
          <p:cNvPr id="25" name="Marcador de posición de imagen 24" descr="Imagen que contiene objeto&#10;&#10;Descripción generada automáticamente">
            <a:extLst>
              <a:ext uri="{FF2B5EF4-FFF2-40B4-BE49-F238E27FC236}">
                <a16:creationId xmlns:a16="http://schemas.microsoft.com/office/drawing/2014/main" id="{AF0CB364-0A4E-CAEC-FD0D-E242CE5BA406}"/>
              </a:ext>
            </a:extLst>
          </p:cNvPr>
          <p:cNvPicPr>
            <a:picLocks noGrp="1" noChangeAspect="1"/>
          </p:cNvPicPr>
          <p:nvPr>
            <p:ph type="pic" sz="quarter" idx="27"/>
          </p:nvPr>
        </p:nvPicPr>
        <p:blipFill>
          <a:blip r:embed="rId9"/>
          <a:srcRect l="4451" r="4451"/>
          <a:stretch>
            <a:fillRect/>
          </a:stretch>
        </p:blipFill>
        <p:spPr/>
      </p:pic>
      <p:pic>
        <p:nvPicPr>
          <p:cNvPr id="27" name="Marcador de posición de imagen 26" descr="Imagen que contiene objeto&#10;&#10;Descripción generada automáticamente">
            <a:extLst>
              <a:ext uri="{FF2B5EF4-FFF2-40B4-BE49-F238E27FC236}">
                <a16:creationId xmlns:a16="http://schemas.microsoft.com/office/drawing/2014/main" id="{8CA9FD4A-2D2E-8969-746A-6C5C322F5B7E}"/>
              </a:ext>
            </a:extLst>
          </p:cNvPr>
          <p:cNvPicPr>
            <a:picLocks noGrp="1" noChangeAspect="1"/>
          </p:cNvPicPr>
          <p:nvPr>
            <p:ph type="pic" sz="quarter" idx="28"/>
          </p:nvPr>
        </p:nvPicPr>
        <p:blipFill>
          <a:blip r:embed="rId9"/>
          <a:srcRect l="4451" r="4451"/>
          <a:stretch>
            <a:fillRect/>
          </a:stretch>
        </p:blipFill>
        <p:spPr/>
      </p:pic>
      <p:pic>
        <p:nvPicPr>
          <p:cNvPr id="29" name="Marcador de posición de imagen 28" descr="Imagen que contiene tabla, reloj&#10;&#10;Descripción generada automáticamente">
            <a:extLst>
              <a:ext uri="{FF2B5EF4-FFF2-40B4-BE49-F238E27FC236}">
                <a16:creationId xmlns:a16="http://schemas.microsoft.com/office/drawing/2014/main" id="{965D4CB8-AD91-DDEF-A7D1-7E72F326F834}"/>
              </a:ext>
            </a:extLst>
          </p:cNvPr>
          <p:cNvPicPr>
            <a:picLocks noGrp="1" noChangeAspect="1"/>
          </p:cNvPicPr>
          <p:nvPr>
            <p:ph type="pic" sz="quarter" idx="29"/>
          </p:nvPr>
        </p:nvPicPr>
        <p:blipFill>
          <a:blip r:embed="rId10"/>
          <a:srcRect l="91" r="91"/>
          <a:stretch>
            <a:fillRect/>
          </a:stretch>
        </p:blipFill>
        <p:spPr/>
      </p:pic>
      <p:pic>
        <p:nvPicPr>
          <p:cNvPr id="31" name="Marcador de posición de imagen 30" descr="Forma, Cuadrado&#10;&#10;Descripción generada automáticamente">
            <a:extLst>
              <a:ext uri="{FF2B5EF4-FFF2-40B4-BE49-F238E27FC236}">
                <a16:creationId xmlns:a16="http://schemas.microsoft.com/office/drawing/2014/main" id="{69544D15-321D-0D3C-8DD1-96F447D8F9EB}"/>
              </a:ext>
            </a:extLst>
          </p:cNvPr>
          <p:cNvPicPr>
            <a:picLocks noGrp="1" noChangeAspect="1"/>
          </p:cNvPicPr>
          <p:nvPr>
            <p:ph type="pic" sz="quarter" idx="30"/>
          </p:nvPr>
        </p:nvPicPr>
        <p:blipFill>
          <a:blip r:embed="rId11"/>
          <a:srcRect l="91" r="91"/>
          <a:stretch>
            <a:fillRect/>
          </a:stretch>
        </p:blipFill>
        <p:spPr/>
      </p:pic>
      <p:pic>
        <p:nvPicPr>
          <p:cNvPr id="33" name="Marcador de posición de imagen 32" descr="Forma, Cuadrado&#10;&#10;Descripción generada automáticamente">
            <a:extLst>
              <a:ext uri="{FF2B5EF4-FFF2-40B4-BE49-F238E27FC236}">
                <a16:creationId xmlns:a16="http://schemas.microsoft.com/office/drawing/2014/main" id="{FE2AC5E1-4DE7-320C-372C-9830CCC9C315}"/>
              </a:ext>
            </a:extLst>
          </p:cNvPr>
          <p:cNvPicPr>
            <a:picLocks noGrp="1" noChangeAspect="1"/>
          </p:cNvPicPr>
          <p:nvPr>
            <p:ph type="pic" sz="quarter" idx="31"/>
          </p:nvPr>
        </p:nvPicPr>
        <p:blipFill>
          <a:blip r:embed="rId11"/>
          <a:srcRect l="91" r="91"/>
          <a:stretch>
            <a:fillRect/>
          </a:stretch>
        </p:blipFill>
        <p:spPr/>
      </p:pic>
      <p:pic>
        <p:nvPicPr>
          <p:cNvPr id="35" name="Marcador de posición de imagen 34" descr="Logotipo, Icono&#10;&#10;Descripción generada automáticamente">
            <a:extLst>
              <a:ext uri="{FF2B5EF4-FFF2-40B4-BE49-F238E27FC236}">
                <a16:creationId xmlns:a16="http://schemas.microsoft.com/office/drawing/2014/main" id="{F31493C5-D766-2521-CB69-97CAAEC3FD6C}"/>
              </a:ext>
            </a:extLst>
          </p:cNvPr>
          <p:cNvPicPr>
            <a:picLocks noGrp="1" noChangeAspect="1"/>
          </p:cNvPicPr>
          <p:nvPr>
            <p:ph type="pic" sz="quarter" idx="32"/>
          </p:nvPr>
        </p:nvPicPr>
        <p:blipFill>
          <a:blip r:embed="rId12"/>
          <a:srcRect l="91" r="91"/>
          <a:stretch>
            <a:fillRect/>
          </a:stretch>
        </p:blipFill>
        <p:spPr/>
      </p:pic>
    </p:spTree>
    <p:extLst>
      <p:ext uri="{BB962C8B-B14F-4D97-AF65-F5344CB8AC3E}">
        <p14:creationId xmlns:p14="http://schemas.microsoft.com/office/powerpoint/2010/main" val="3243462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Guía Cubos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32</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Herramientas OLAP</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lstStyle/>
          <a:p>
            <a:r>
              <a:rPr lang="es-ES" dirty="0"/>
              <a:t>Herramientas OLAP</a:t>
            </a:r>
          </a:p>
        </p:txBody>
      </p:sp>
      <p:sp>
        <p:nvSpPr>
          <p:cNvPr id="9" name="Marcador de texto 8">
            <a:extLst>
              <a:ext uri="{FF2B5EF4-FFF2-40B4-BE49-F238E27FC236}">
                <a16:creationId xmlns:a16="http://schemas.microsoft.com/office/drawing/2014/main" id="{677DCFE4-CAC0-DAC3-63BF-864493FE36D3}"/>
              </a:ext>
            </a:extLst>
          </p:cNvPr>
          <p:cNvSpPr>
            <a:spLocks noGrp="1"/>
          </p:cNvSpPr>
          <p:nvPr>
            <p:ph type="body" sz="half" idx="18"/>
          </p:nvPr>
        </p:nvSpPr>
        <p:spPr/>
        <p:txBody>
          <a:bodyPr/>
          <a:lstStyle/>
          <a:p>
            <a:r>
              <a:rPr lang="es-ES" dirty="0"/>
              <a:t>Datos de ejemplo</a:t>
            </a:r>
          </a:p>
        </p:txBody>
      </p:sp>
      <p:sp>
        <p:nvSpPr>
          <p:cNvPr id="10" name="Marcador de texto 9">
            <a:extLst>
              <a:ext uri="{FF2B5EF4-FFF2-40B4-BE49-F238E27FC236}">
                <a16:creationId xmlns:a16="http://schemas.microsoft.com/office/drawing/2014/main" id="{08136A63-9E45-6C9E-53A9-093E6930B74F}"/>
              </a:ext>
            </a:extLst>
          </p:cNvPr>
          <p:cNvSpPr>
            <a:spLocks noGrp="1"/>
          </p:cNvSpPr>
          <p:nvPr>
            <p:ph type="body" sz="half" idx="19"/>
          </p:nvPr>
        </p:nvSpPr>
        <p:spPr/>
        <p:txBody>
          <a:bodyPr/>
          <a:lstStyle/>
          <a:p>
            <a:endParaRPr lang="es-ES"/>
          </a:p>
        </p:txBody>
      </p:sp>
      <p:sp>
        <p:nvSpPr>
          <p:cNvPr id="11" name="Marcador de texto 10">
            <a:extLst>
              <a:ext uri="{FF2B5EF4-FFF2-40B4-BE49-F238E27FC236}">
                <a16:creationId xmlns:a16="http://schemas.microsoft.com/office/drawing/2014/main" id="{F50BCD56-452F-AE20-D36B-3164CB11A372}"/>
              </a:ext>
            </a:extLst>
          </p:cNvPr>
          <p:cNvSpPr>
            <a:spLocks noGrp="1"/>
          </p:cNvSpPr>
          <p:nvPr>
            <p:ph type="body" sz="half" idx="20"/>
          </p:nvPr>
        </p:nvSpPr>
        <p:spPr/>
        <p:txBody>
          <a:bodyPr/>
          <a:lstStyle/>
          <a:p>
            <a:endParaRPr lang="es-ES"/>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https://www.keboola.com/blog/olap-cubes</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https://www.softwaretestinghelp.com/best-olap-tools/</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https://www.butleranalytics.com/free-olap-tools/</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5A8668F4-3CB1-49AF-BC1F-54063B9B222C}"/>
              </a:ext>
            </a:extLst>
          </p:cNvPr>
          <p:cNvSpPr>
            <a:spLocks noGrp="1"/>
          </p:cNvSpPr>
          <p:nvPr>
            <p:ph type="body" sz="half" idx="24"/>
          </p:nvPr>
        </p:nvSpPr>
        <p:spPr/>
        <p:txBody>
          <a:bodyPr>
            <a:normAutofit fontScale="77500" lnSpcReduction="2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https://www.excel-easy.com/examples/import-access-data.html</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1EA02976-17E5-F899-9ECA-0333D75FEBC7}"/>
              </a:ext>
            </a:extLst>
          </p:cNvPr>
          <p:cNvSpPr>
            <a:spLocks noGrp="1"/>
          </p:cNvSpPr>
          <p:nvPr>
            <p:ph type="body" sz="half" idx="25"/>
          </p:nvPr>
        </p:nvSpPr>
        <p:spPr/>
        <p:txBody>
          <a:bodyPr/>
          <a:lstStyle/>
          <a:p>
            <a:endParaRPr lang="es-ES"/>
          </a:p>
        </p:txBody>
      </p:sp>
      <p:sp>
        <p:nvSpPr>
          <p:cNvPr id="17" name="Marcador de texto 16">
            <a:extLst>
              <a:ext uri="{FF2B5EF4-FFF2-40B4-BE49-F238E27FC236}">
                <a16:creationId xmlns:a16="http://schemas.microsoft.com/office/drawing/2014/main" id="{04C0ABBD-01C9-B781-5994-94810086D942}"/>
              </a:ext>
            </a:extLst>
          </p:cNvPr>
          <p:cNvSpPr>
            <a:spLocks noGrp="1"/>
          </p:cNvSpPr>
          <p:nvPr>
            <p:ph type="body" sz="half" idx="26"/>
          </p:nvPr>
        </p:nvSpPr>
        <p:spPr/>
        <p:txBody>
          <a:bodyPr/>
          <a:lstStyle/>
          <a:p>
            <a:endParaRPr lang="es-ES"/>
          </a:p>
        </p:txBody>
      </p:sp>
      <p:pic>
        <p:nvPicPr>
          <p:cNvPr id="25" name="Marcador de posición de imagen 24" descr="Icono&#10;&#10;Descripción generada automáticamente">
            <a:extLst>
              <a:ext uri="{FF2B5EF4-FFF2-40B4-BE49-F238E27FC236}">
                <a16:creationId xmlns:a16="http://schemas.microsoft.com/office/drawing/2014/main" id="{4FBE5602-85F4-F698-6255-1A25EF243A79}"/>
              </a:ext>
            </a:extLst>
          </p:cNvPr>
          <p:cNvPicPr>
            <a:picLocks noGrp="1" noChangeAspect="1"/>
          </p:cNvPicPr>
          <p:nvPr>
            <p:ph type="pic" sz="quarter" idx="27"/>
          </p:nvPr>
        </p:nvPicPr>
        <p:blipFill>
          <a:blip r:embed="rId6"/>
          <a:srcRect l="91" r="91"/>
          <a:stretch>
            <a:fillRect/>
          </a:stretch>
        </p:blipFill>
        <p:spPr/>
      </p:pic>
      <p:pic>
        <p:nvPicPr>
          <p:cNvPr id="27" name="Marcador de posición de imagen 26" descr="Un dibujo de una señal de transito&#10;&#10;Descripción generada automáticamente con confianza baja">
            <a:extLst>
              <a:ext uri="{FF2B5EF4-FFF2-40B4-BE49-F238E27FC236}">
                <a16:creationId xmlns:a16="http://schemas.microsoft.com/office/drawing/2014/main" id="{AAF780FA-B43F-9FDC-EDB6-0A7AD4B0F26C}"/>
              </a:ext>
            </a:extLst>
          </p:cNvPr>
          <p:cNvPicPr>
            <a:picLocks noGrp="1" noChangeAspect="1"/>
          </p:cNvPicPr>
          <p:nvPr>
            <p:ph type="pic" sz="quarter" idx="28"/>
          </p:nvPr>
        </p:nvPicPr>
        <p:blipFill>
          <a:blip r:embed="rId7"/>
          <a:srcRect l="91" r="91"/>
          <a:stretch>
            <a:fillRect/>
          </a:stretch>
        </p:blipFill>
        <p:spPr/>
      </p:pic>
      <p:pic>
        <p:nvPicPr>
          <p:cNvPr id="31" name="Marcador de posición de imagen 30" descr="Icono&#10;&#10;Descripción generada automáticamente">
            <a:extLst>
              <a:ext uri="{FF2B5EF4-FFF2-40B4-BE49-F238E27FC236}">
                <a16:creationId xmlns:a16="http://schemas.microsoft.com/office/drawing/2014/main" id="{F324B838-75F4-3E29-6F80-0A17A14D8F6F}"/>
              </a:ext>
            </a:extLst>
          </p:cNvPr>
          <p:cNvPicPr>
            <a:picLocks noGrp="1" noChangeAspect="1"/>
          </p:cNvPicPr>
          <p:nvPr>
            <p:ph type="pic" sz="quarter" idx="29"/>
          </p:nvPr>
        </p:nvPicPr>
        <p:blipFill>
          <a:blip r:embed="rId8"/>
          <a:srcRect l="91" r="91"/>
          <a:stretch>
            <a:fillRect/>
          </a:stretch>
        </p:blipFill>
        <p:spPr/>
      </p:pic>
      <p:pic>
        <p:nvPicPr>
          <p:cNvPr id="33" name="Marcador de posición de imagen 32" descr="Dibujo con letras blancas&#10;&#10;Descripción generada automáticamente con confianza media">
            <a:extLst>
              <a:ext uri="{FF2B5EF4-FFF2-40B4-BE49-F238E27FC236}">
                <a16:creationId xmlns:a16="http://schemas.microsoft.com/office/drawing/2014/main" id="{2BEA002E-2453-B67E-F195-69603CE1D567}"/>
              </a:ext>
            </a:extLst>
          </p:cNvPr>
          <p:cNvPicPr>
            <a:picLocks noGrp="1" noChangeAspect="1"/>
          </p:cNvPicPr>
          <p:nvPr>
            <p:ph type="pic" sz="quarter" idx="30"/>
          </p:nvPr>
        </p:nvPicPr>
        <p:blipFill>
          <a:blip r:embed="rId9"/>
          <a:srcRect l="91" r="91"/>
          <a:stretch>
            <a:fillRect/>
          </a:stretch>
        </p:blipFill>
        <p:spPr/>
      </p:pic>
      <p:sp>
        <p:nvSpPr>
          <p:cNvPr id="22" name="Marcador de posición de imagen 21">
            <a:extLst>
              <a:ext uri="{FF2B5EF4-FFF2-40B4-BE49-F238E27FC236}">
                <a16:creationId xmlns:a16="http://schemas.microsoft.com/office/drawing/2014/main" id="{C6BA0DFE-A075-19DC-159D-7388DA6ED3C8}"/>
              </a:ext>
            </a:extLst>
          </p:cNvPr>
          <p:cNvSpPr>
            <a:spLocks noGrp="1"/>
          </p:cNvSpPr>
          <p:nvPr>
            <p:ph type="pic" sz="quarter" idx="31"/>
          </p:nvPr>
        </p:nvSpPr>
        <p:spPr/>
      </p:sp>
      <p:sp>
        <p:nvSpPr>
          <p:cNvPr id="23" name="Marcador de posición de imagen 22">
            <a:extLst>
              <a:ext uri="{FF2B5EF4-FFF2-40B4-BE49-F238E27FC236}">
                <a16:creationId xmlns:a16="http://schemas.microsoft.com/office/drawing/2014/main" id="{C9817A31-9059-E02A-7FF9-D599F6F4B8F0}"/>
              </a:ext>
            </a:extLst>
          </p:cNvPr>
          <p:cNvSpPr>
            <a:spLocks noGrp="1"/>
          </p:cNvSpPr>
          <p:nvPr>
            <p:ph type="pic" sz="quarter" idx="32"/>
          </p:nvPr>
        </p:nvSpPr>
        <p:spPr/>
      </p:sp>
    </p:spTree>
    <p:extLst>
      <p:ext uri="{BB962C8B-B14F-4D97-AF65-F5344CB8AC3E}">
        <p14:creationId xmlns:p14="http://schemas.microsoft.com/office/powerpoint/2010/main" val="699656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endParaRPr lang="es-ES"/>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33</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endParaRPr lang="es-ES"/>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lstStyle/>
          <a:p>
            <a:endParaRPr lang="es-ES"/>
          </a:p>
        </p:txBody>
      </p:sp>
      <p:sp>
        <p:nvSpPr>
          <p:cNvPr id="9" name="Marcador de texto 8">
            <a:extLst>
              <a:ext uri="{FF2B5EF4-FFF2-40B4-BE49-F238E27FC236}">
                <a16:creationId xmlns:a16="http://schemas.microsoft.com/office/drawing/2014/main" id="{677DCFE4-CAC0-DAC3-63BF-864493FE36D3}"/>
              </a:ext>
            </a:extLst>
          </p:cNvPr>
          <p:cNvSpPr>
            <a:spLocks noGrp="1"/>
          </p:cNvSpPr>
          <p:nvPr>
            <p:ph type="body" sz="half" idx="18"/>
          </p:nvPr>
        </p:nvSpPr>
        <p:spPr/>
        <p:txBody>
          <a:bodyPr/>
          <a:lstStyle/>
          <a:p>
            <a:endParaRPr lang="es-ES"/>
          </a:p>
        </p:txBody>
      </p:sp>
      <p:sp>
        <p:nvSpPr>
          <p:cNvPr id="10" name="Marcador de texto 9">
            <a:extLst>
              <a:ext uri="{FF2B5EF4-FFF2-40B4-BE49-F238E27FC236}">
                <a16:creationId xmlns:a16="http://schemas.microsoft.com/office/drawing/2014/main" id="{08136A63-9E45-6C9E-53A9-093E6930B74F}"/>
              </a:ext>
            </a:extLst>
          </p:cNvPr>
          <p:cNvSpPr>
            <a:spLocks noGrp="1"/>
          </p:cNvSpPr>
          <p:nvPr>
            <p:ph type="body" sz="half" idx="19"/>
          </p:nvPr>
        </p:nvSpPr>
        <p:spPr/>
        <p:txBody>
          <a:bodyPr/>
          <a:lstStyle/>
          <a:p>
            <a:endParaRPr lang="es-ES"/>
          </a:p>
        </p:txBody>
      </p:sp>
      <p:sp>
        <p:nvSpPr>
          <p:cNvPr id="11" name="Marcador de texto 10">
            <a:extLst>
              <a:ext uri="{FF2B5EF4-FFF2-40B4-BE49-F238E27FC236}">
                <a16:creationId xmlns:a16="http://schemas.microsoft.com/office/drawing/2014/main" id="{F50BCD56-452F-AE20-D36B-3164CB11A372}"/>
              </a:ext>
            </a:extLst>
          </p:cNvPr>
          <p:cNvSpPr>
            <a:spLocks noGrp="1"/>
          </p:cNvSpPr>
          <p:nvPr>
            <p:ph type="body" sz="half" idx="20"/>
          </p:nvPr>
        </p:nvSpPr>
        <p:spPr/>
        <p:txBody>
          <a:bodyPr/>
          <a:lstStyle/>
          <a:p>
            <a:endParaRPr lang="es-ES"/>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lstStyle/>
          <a:p>
            <a:endParaRPr lang="es-ES"/>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lstStyle/>
          <a:p>
            <a:endParaRPr lang="es-ES"/>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lstStyle/>
          <a:p>
            <a:endParaRPr lang="es-ES"/>
          </a:p>
        </p:txBody>
      </p:sp>
      <p:sp>
        <p:nvSpPr>
          <p:cNvPr id="15" name="Marcador de texto 14">
            <a:extLst>
              <a:ext uri="{FF2B5EF4-FFF2-40B4-BE49-F238E27FC236}">
                <a16:creationId xmlns:a16="http://schemas.microsoft.com/office/drawing/2014/main" id="{5A8668F4-3CB1-49AF-BC1F-54063B9B222C}"/>
              </a:ext>
            </a:extLst>
          </p:cNvPr>
          <p:cNvSpPr>
            <a:spLocks noGrp="1"/>
          </p:cNvSpPr>
          <p:nvPr>
            <p:ph type="body" sz="half" idx="24"/>
          </p:nvPr>
        </p:nvSpPr>
        <p:spPr/>
        <p:txBody>
          <a:bodyPr/>
          <a:lstStyle/>
          <a:p>
            <a:endParaRPr lang="es-ES"/>
          </a:p>
        </p:txBody>
      </p:sp>
      <p:sp>
        <p:nvSpPr>
          <p:cNvPr id="16" name="Marcador de texto 15">
            <a:extLst>
              <a:ext uri="{FF2B5EF4-FFF2-40B4-BE49-F238E27FC236}">
                <a16:creationId xmlns:a16="http://schemas.microsoft.com/office/drawing/2014/main" id="{1EA02976-17E5-F899-9ECA-0333D75FEBC7}"/>
              </a:ext>
            </a:extLst>
          </p:cNvPr>
          <p:cNvSpPr>
            <a:spLocks noGrp="1"/>
          </p:cNvSpPr>
          <p:nvPr>
            <p:ph type="body" sz="half" idx="25"/>
          </p:nvPr>
        </p:nvSpPr>
        <p:spPr/>
        <p:txBody>
          <a:bodyPr/>
          <a:lstStyle/>
          <a:p>
            <a:endParaRPr lang="es-ES"/>
          </a:p>
        </p:txBody>
      </p:sp>
      <p:sp>
        <p:nvSpPr>
          <p:cNvPr id="17" name="Marcador de texto 16">
            <a:extLst>
              <a:ext uri="{FF2B5EF4-FFF2-40B4-BE49-F238E27FC236}">
                <a16:creationId xmlns:a16="http://schemas.microsoft.com/office/drawing/2014/main" id="{04C0ABBD-01C9-B781-5994-94810086D942}"/>
              </a:ext>
            </a:extLst>
          </p:cNvPr>
          <p:cNvSpPr>
            <a:spLocks noGrp="1"/>
          </p:cNvSpPr>
          <p:nvPr>
            <p:ph type="body" sz="half" idx="26"/>
          </p:nvPr>
        </p:nvSpPr>
        <p:spPr/>
        <p:txBody>
          <a:bodyPr/>
          <a:lstStyle/>
          <a:p>
            <a:endParaRPr lang="es-ES"/>
          </a:p>
        </p:txBody>
      </p:sp>
      <p:sp>
        <p:nvSpPr>
          <p:cNvPr id="18" name="Marcador de posición de imagen 17">
            <a:extLst>
              <a:ext uri="{FF2B5EF4-FFF2-40B4-BE49-F238E27FC236}">
                <a16:creationId xmlns:a16="http://schemas.microsoft.com/office/drawing/2014/main" id="{9238A3BB-F296-E274-8E6C-10E64EFAF815}"/>
              </a:ext>
            </a:extLst>
          </p:cNvPr>
          <p:cNvSpPr>
            <a:spLocks noGrp="1"/>
          </p:cNvSpPr>
          <p:nvPr>
            <p:ph type="pic" sz="quarter" idx="27"/>
          </p:nvPr>
        </p:nvSpPr>
        <p:spPr/>
      </p:sp>
      <p:sp>
        <p:nvSpPr>
          <p:cNvPr id="19" name="Marcador de posición de imagen 18">
            <a:extLst>
              <a:ext uri="{FF2B5EF4-FFF2-40B4-BE49-F238E27FC236}">
                <a16:creationId xmlns:a16="http://schemas.microsoft.com/office/drawing/2014/main" id="{44810289-6E80-75B6-4BE1-B55781F01CB6}"/>
              </a:ext>
            </a:extLst>
          </p:cNvPr>
          <p:cNvSpPr>
            <a:spLocks noGrp="1"/>
          </p:cNvSpPr>
          <p:nvPr>
            <p:ph type="pic" sz="quarter" idx="28"/>
          </p:nvPr>
        </p:nvSpPr>
        <p:spPr/>
      </p:sp>
      <p:sp>
        <p:nvSpPr>
          <p:cNvPr id="20" name="Marcador de posición de imagen 19">
            <a:extLst>
              <a:ext uri="{FF2B5EF4-FFF2-40B4-BE49-F238E27FC236}">
                <a16:creationId xmlns:a16="http://schemas.microsoft.com/office/drawing/2014/main" id="{C271095F-AF2C-E589-0CDC-D0FC4ED3C45A}"/>
              </a:ext>
            </a:extLst>
          </p:cNvPr>
          <p:cNvSpPr>
            <a:spLocks noGrp="1"/>
          </p:cNvSpPr>
          <p:nvPr>
            <p:ph type="pic" sz="quarter" idx="29"/>
          </p:nvPr>
        </p:nvSpPr>
        <p:spPr/>
      </p:sp>
      <p:sp>
        <p:nvSpPr>
          <p:cNvPr id="21" name="Marcador de posición de imagen 20">
            <a:extLst>
              <a:ext uri="{FF2B5EF4-FFF2-40B4-BE49-F238E27FC236}">
                <a16:creationId xmlns:a16="http://schemas.microsoft.com/office/drawing/2014/main" id="{37496A05-2640-2046-5E23-9E85F1A8C65E}"/>
              </a:ext>
            </a:extLst>
          </p:cNvPr>
          <p:cNvSpPr>
            <a:spLocks noGrp="1"/>
          </p:cNvSpPr>
          <p:nvPr>
            <p:ph type="pic" sz="quarter" idx="30"/>
          </p:nvPr>
        </p:nvSpPr>
        <p:spPr/>
      </p:sp>
      <p:sp>
        <p:nvSpPr>
          <p:cNvPr id="22" name="Marcador de posición de imagen 21">
            <a:extLst>
              <a:ext uri="{FF2B5EF4-FFF2-40B4-BE49-F238E27FC236}">
                <a16:creationId xmlns:a16="http://schemas.microsoft.com/office/drawing/2014/main" id="{C6BA0DFE-A075-19DC-159D-7388DA6ED3C8}"/>
              </a:ext>
            </a:extLst>
          </p:cNvPr>
          <p:cNvSpPr>
            <a:spLocks noGrp="1"/>
          </p:cNvSpPr>
          <p:nvPr>
            <p:ph type="pic" sz="quarter" idx="31"/>
          </p:nvPr>
        </p:nvSpPr>
        <p:spPr/>
      </p:sp>
      <p:sp>
        <p:nvSpPr>
          <p:cNvPr id="23" name="Marcador de posición de imagen 22">
            <a:extLst>
              <a:ext uri="{FF2B5EF4-FFF2-40B4-BE49-F238E27FC236}">
                <a16:creationId xmlns:a16="http://schemas.microsoft.com/office/drawing/2014/main" id="{C9817A31-9059-E02A-7FF9-D599F6F4B8F0}"/>
              </a:ext>
            </a:extLst>
          </p:cNvPr>
          <p:cNvSpPr>
            <a:spLocks noGrp="1"/>
          </p:cNvSpPr>
          <p:nvPr>
            <p:ph type="pic" sz="quarter" idx="32"/>
          </p:nvPr>
        </p:nvSpPr>
        <p:spPr/>
      </p:sp>
    </p:spTree>
    <p:extLst>
      <p:ext uri="{BB962C8B-B14F-4D97-AF65-F5344CB8AC3E}">
        <p14:creationId xmlns:p14="http://schemas.microsoft.com/office/powerpoint/2010/main" val="2281930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34</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endParaRPr lang="es-ES"/>
          </a:p>
        </p:txBody>
      </p:sp>
    </p:spTree>
    <p:extLst>
      <p:ext uri="{BB962C8B-B14F-4D97-AF65-F5344CB8AC3E}">
        <p14:creationId xmlns:p14="http://schemas.microsoft.com/office/powerpoint/2010/main" val="59100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Un cubo OLAP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OnLine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Analitical</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1811</TotalTime>
  <Words>2316</Words>
  <Application>Microsoft Office PowerPoint</Application>
  <PresentationFormat>Panorámica</PresentationFormat>
  <Paragraphs>240</Paragraphs>
  <Slides>34</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Avenir Next LT Pro</vt:lpstr>
      <vt:lpstr>Speak Pro</vt:lpstr>
      <vt:lpstr>Calibri</vt:lpstr>
      <vt:lpstr>Tema de Office</vt:lpstr>
      <vt:lpstr>OLAP</vt:lpstr>
      <vt:lpstr>ÍNDICE</vt:lpstr>
      <vt:lpstr>INTRODUCCIÓN</vt:lpstr>
      <vt:lpstr>INTRODUCCIÓN</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Lenguaje MDX</vt:lpstr>
      <vt:lpstr>Lenguaje MDX</vt:lpstr>
      <vt:lpstr>SISTEMAS OLAP</vt:lpstr>
      <vt:lpstr>UTILIDADES/BENEFICIOS</vt:lpstr>
      <vt:lpstr>OPERADORES/HERRAMIENTAS</vt:lpstr>
      <vt:lpstr>Apache Kylin</vt:lpstr>
      <vt:lpstr>IBM Cognos</vt:lpstr>
      <vt:lpstr>Oracle Business Intelligence</vt:lpstr>
      <vt:lpstr>Pentaho Community Edition</vt:lpstr>
      <vt:lpstr>Microsoft Power BI Community Edition</vt:lpstr>
      <vt:lpstr>CONCLUSIONES</vt:lpstr>
      <vt:lpstr>BIBLIOGRAFÍA</vt:lpstr>
      <vt:lpstr>BIBLIOGRAFÍA</vt:lpstr>
      <vt:lpstr>BIBLIOGRAFÍA</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srodriguez</cp:lastModifiedBy>
  <cp:revision>92</cp:revision>
  <dcterms:created xsi:type="dcterms:W3CDTF">2023-03-25T17:03:46Z</dcterms:created>
  <dcterms:modified xsi:type="dcterms:W3CDTF">2023-04-19T19:25:08Z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